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sldIdLst>
    <p:sldId id="256" r:id="rId5"/>
    <p:sldId id="2082" r:id="rId6"/>
    <p:sldId id="2083" r:id="rId7"/>
    <p:sldId id="2084" r:id="rId8"/>
    <p:sldId id="2097" r:id="rId9"/>
    <p:sldId id="2085" r:id="rId10"/>
    <p:sldId id="2096" r:id="rId11"/>
    <p:sldId id="2095" r:id="rId12"/>
    <p:sldId id="2087" r:id="rId13"/>
    <p:sldId id="2088" r:id="rId14"/>
    <p:sldId id="2091" r:id="rId15"/>
    <p:sldId id="2092" r:id="rId16"/>
    <p:sldId id="2089" r:id="rId17"/>
    <p:sldId id="2098" r:id="rId18"/>
    <p:sldId id="2094" r:id="rId19"/>
    <p:sldId id="2093" r:id="rId20"/>
    <p:sldId id="266" r:id="rId21"/>
  </p:sldIdLst>
  <p:sldSz cx="16257588" cy="10158413"/>
  <p:notesSz cx="6858000" cy="9144000"/>
  <p:defaultTextStyle>
    <a:defPPr>
      <a:defRPr lang="en-US"/>
    </a:defPPr>
    <a:lvl1pPr marL="0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1pPr>
    <a:lvl2pPr marL="633876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2pPr>
    <a:lvl3pPr marL="1267752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3pPr>
    <a:lvl4pPr marL="1901628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4pPr>
    <a:lvl5pPr marL="2535502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5pPr>
    <a:lvl6pPr marL="3169379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6pPr>
    <a:lvl7pPr marL="3803254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7pPr>
    <a:lvl8pPr marL="4437130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8pPr>
    <a:lvl9pPr marL="5071006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56"/>
    <a:srgbClr val="0053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01"/>
    <p:restoredTop sz="96197" autoAdjust="0"/>
  </p:normalViewPr>
  <p:slideViewPr>
    <p:cSldViewPr snapToGrid="0" snapToObjects="1">
      <p:cViewPr>
        <p:scale>
          <a:sx n="70" d="100"/>
          <a:sy n="70" d="100"/>
        </p:scale>
        <p:origin x="35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8D53C-149F-6740-BCDE-ADDE24609432}" type="datetimeFigureOut">
              <a:rPr lang="en-US" smtClean="0"/>
              <a:t>8/21/24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8850" y="1143000"/>
            <a:ext cx="4940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137FE-F796-2E41-88C3-6EBCF174D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1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1pPr>
    <a:lvl2pPr marL="633876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2pPr>
    <a:lvl3pPr marL="1267752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3pPr>
    <a:lvl4pPr marL="1901628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4pPr>
    <a:lvl5pPr marL="2535502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5pPr>
    <a:lvl6pPr marL="3169379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6pPr>
    <a:lvl7pPr marL="3803254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7pPr>
    <a:lvl8pPr marL="4437130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8pPr>
    <a:lvl9pPr marL="5071006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67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7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92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86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5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Passenger Concern: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Employee submits passenger concern and Booking ID via UI.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 Passenger Data: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System fetches passenger's membership level from the Knowledge Graph (KG) using the Booking ID and classifies the issue via LLM.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Embeddings: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KG stores embeddings for combined membership, review, and category using a Sentence Transformer. These embeddings are indexed in the KG.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Embedding: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System embeds the user query, combined with membership level and issue category, to create a vector for comparison.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Matching: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System identifies the top 25 records using cosine similarity between the query and KG dataset.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Recommendations: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Top 25 records, including recommendation history, are fed into LLM to produce tailored top 3 recommendations with explanations.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89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Introduced by: Gage (1994); Adapted to NLP by </a:t>
            </a:r>
            <a:r>
              <a:rPr lang="en-US" sz="2800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Sennrich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(2016).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1091076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Merges frequent character pairs to form subwords.</a:t>
            </a:r>
          </a:p>
          <a:p>
            <a:pPr marL="1091076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Handles Out-of-Vocabulary (OOV) words effectively.</a:t>
            </a:r>
          </a:p>
          <a:p>
            <a:pPr marL="1091076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in Neural Machine Translation (NMT).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Start with each character as an individual token.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 Frequency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Identify the most frequent pair of adjacent tokens.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Merge the frequent pair into a new token.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Continue until the desired vocabulary size is reached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6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7776000"/>
            <a:ext cx="10080000" cy="796487"/>
          </a:xfrm>
        </p:spPr>
        <p:txBody>
          <a:bodyPr anchor="t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1192D-1B69-A648-85CB-F16FFBDED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4000" y="8572487"/>
            <a:ext cx="10080000" cy="796487"/>
          </a:xfrm>
        </p:spPr>
        <p:txBody>
          <a:bodyPr anchor="t">
            <a:normAutofit/>
          </a:bodyPr>
          <a:lstStyle>
            <a:lvl1pPr marL="0" indent="0" algn="l">
              <a:buNone/>
              <a:defRPr sz="3500">
                <a:solidFill>
                  <a:srgbClr val="00A956"/>
                </a:solidFill>
                <a:latin typeface="Georgia" panose="02040502050405020303" pitchFamily="18" charset="0"/>
              </a:defRPr>
            </a:lvl1pPr>
            <a:lvl2pPr marL="609671" indent="0" algn="ctr">
              <a:buNone/>
              <a:defRPr sz="2667"/>
            </a:lvl2pPr>
            <a:lvl3pPr marL="1219342" indent="0" algn="ctr">
              <a:buNone/>
              <a:defRPr sz="2400"/>
            </a:lvl3pPr>
            <a:lvl4pPr marL="1829014" indent="0" algn="ctr">
              <a:buNone/>
              <a:defRPr sz="2134"/>
            </a:lvl4pPr>
            <a:lvl5pPr marL="2438685" indent="0" algn="ctr">
              <a:buNone/>
              <a:defRPr sz="2134"/>
            </a:lvl5pPr>
            <a:lvl6pPr marL="3048356" indent="0" algn="ctr">
              <a:buNone/>
              <a:defRPr sz="2134"/>
            </a:lvl6pPr>
            <a:lvl7pPr marL="3658027" indent="0" algn="ctr">
              <a:buNone/>
              <a:defRPr sz="2134"/>
            </a:lvl7pPr>
            <a:lvl8pPr marL="4267697" indent="0" algn="ctr">
              <a:buNone/>
              <a:defRPr sz="2134"/>
            </a:lvl8pPr>
            <a:lvl9pPr marL="4877370" indent="0" algn="ctr">
              <a:buNone/>
              <a:defRPr sz="2134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99095-A2ED-B240-892A-B655D71E52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170694" y="7444106"/>
            <a:ext cx="5318793" cy="170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29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81" userDrawn="1">
          <p15:clr>
            <a:srgbClr val="FBAE40"/>
          </p15:clr>
        </p15:guide>
        <p15:guide id="2" orient="horz" pos="49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19D5-0F85-CB4E-B0A9-93B988A6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9A43A-A3AB-9641-9E5A-9DA8B2CC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B5666-28FF-9F4F-8C5C-D50684398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F1F43-8673-9348-80A9-029FC361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7057F3-CADE-6F40-AFD8-BE2814512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9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995B1-CE25-1148-9140-B20A1F189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093B2-889C-3D45-91E5-6ABBE19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78FF8-B193-9B4D-A0D1-BDFE4CDC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31ACD5-C56F-074E-A4DE-DA90D4EB69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98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6480000"/>
            <a:ext cx="10080000" cy="1808233"/>
          </a:xfrm>
        </p:spPr>
        <p:txBody>
          <a:bodyPr anchor="t">
            <a:normAutofit/>
          </a:bodyPr>
          <a:lstStyle>
            <a:lvl1pPr algn="l">
              <a:defRPr sz="4700" b="1">
                <a:solidFill>
                  <a:srgbClr val="00A956"/>
                </a:solidFill>
                <a:latin typeface="Helvetic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0679C-D466-4746-9295-80D7F269A0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357448" y="1359168"/>
            <a:ext cx="3476277" cy="111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0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5" userDrawn="1">
          <p15:clr>
            <a:srgbClr val="FBAE40"/>
          </p15:clr>
        </p15:guide>
        <p15:guide id="2" orient="horz" pos="1453" userDrawn="1">
          <p15:clr>
            <a:srgbClr val="FBAE40"/>
          </p15:clr>
        </p15:guide>
        <p15:guide id="3" pos="9974" userDrawn="1">
          <p15:clr>
            <a:srgbClr val="FBAE40"/>
          </p15:clr>
        </p15:guide>
        <p15:guide id="4" pos="818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79186-9A63-804D-B992-7A2615733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000" y="4416893"/>
            <a:ext cx="10800000" cy="662313"/>
          </a:xfrm>
        </p:spPr>
        <p:txBody>
          <a:bodyPr anchor="t"/>
          <a:lstStyle>
            <a:lvl1pPr marL="0" indent="0">
              <a:buNone/>
              <a:defRPr sz="3000">
                <a:solidFill>
                  <a:srgbClr val="005336"/>
                </a:solidFill>
              </a:defRPr>
            </a:lvl1pPr>
            <a:lvl2pPr marL="60967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34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901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685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35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802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69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7370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62716B-0319-2E48-8A4F-A486A8CCA0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38517" y="5567640"/>
            <a:ext cx="2376000" cy="75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55F59-8D22-5742-AEEF-0285FD460A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79654" y="5251920"/>
            <a:ext cx="3582601" cy="1148880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F89174C-E89D-944C-8E8B-1243CEA9F7D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BC6140F-E7A1-8945-9875-41D3FB145EB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D1ADE47-8BB0-D74C-BDBD-D91AD876F8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799828D-E1D6-FF41-A96A-818810D9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7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57" userDrawn="1">
          <p15:clr>
            <a:srgbClr val="FBAE40"/>
          </p15:clr>
        </p15:guide>
        <p15:guide id="2" orient="horz" pos="3494" userDrawn="1">
          <p15:clr>
            <a:srgbClr val="FBAE40"/>
          </p15:clr>
        </p15:guide>
        <p15:guide id="3" pos="607" userDrawn="1">
          <p15:clr>
            <a:srgbClr val="FBAE40"/>
          </p15:clr>
        </p15:guide>
        <p15:guide id="4" pos="310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57A8-4F44-A743-9523-4F882D6B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F2297-C797-C746-BFFC-71DBB9070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BC500-FEB0-E34F-8384-75379BA5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23037-7A0A-9643-8F64-D23E831E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CD8BA-88AE-0D4A-A7D5-B98698AD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0AFD84-076E-7641-9D6D-98FE161349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58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03" userDrawn="1">
          <p15:clr>
            <a:srgbClr val="FBAE40"/>
          </p15:clr>
        </p15:guide>
        <p15:guide id="2" orient="horz" pos="5762" userDrawn="1">
          <p15:clr>
            <a:srgbClr val="FBAE40"/>
          </p15:clr>
        </p15:guide>
        <p15:guide id="3" pos="999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0" y="2412000"/>
            <a:ext cx="6909475" cy="178444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8C761-09FD-F940-A379-C15FF3112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30405" y="2412000"/>
            <a:ext cx="6655766" cy="6445420"/>
          </a:xfrm>
        </p:spPr>
        <p:txBody>
          <a:bodyPr/>
          <a:lstStyle>
            <a:lvl1pPr>
              <a:lnSpc>
                <a:spcPts val="4300"/>
              </a:lnSpc>
              <a:defRPr sz="2500" b="1"/>
            </a:lvl1pPr>
            <a:lvl2pPr>
              <a:lnSpc>
                <a:spcPts val="4300"/>
              </a:lnSpc>
              <a:defRPr sz="2500" b="1"/>
            </a:lvl2pPr>
            <a:lvl3pPr>
              <a:lnSpc>
                <a:spcPts val="4300"/>
              </a:lnSpc>
              <a:defRPr sz="2500" b="1"/>
            </a:lvl3pPr>
            <a:lvl4pPr>
              <a:lnSpc>
                <a:spcPts val="4300"/>
              </a:lnSpc>
              <a:defRPr sz="2500" b="1"/>
            </a:lvl4pPr>
            <a:lvl5pPr>
              <a:lnSpc>
                <a:spcPts val="4300"/>
              </a:lnSpc>
              <a:defRPr sz="2500" b="1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64000" y="4355100"/>
            <a:ext cx="6909475" cy="45023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F3F819-972C-2646-99DF-B82E25368D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64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3" y="2412000"/>
            <a:ext cx="6480000" cy="178444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64003" y="4355100"/>
            <a:ext cx="6480000" cy="45023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00852C3-1AE9-6D47-B34A-4970BBFD8C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60000" y="2412000"/>
            <a:ext cx="7920000" cy="540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373D69-C123-D84A-938E-1AEDE6D382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85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Bullet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7653700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342900" indent="-34290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159DEF-1ABD-A247-801C-A8BC4B1610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66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Bullet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7653700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342900" indent="-34290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47431B-9C2C-0B43-8AAB-812E22011F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16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6267A8-E11A-BC4B-ABF0-35302C5B76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-1" y="-2300"/>
            <a:ext cx="7653701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FC4529-41E5-CA40-9ECA-F13BB102D7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2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2D14D-EFB8-194E-9283-741A4DB5D3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-1" y="-2300"/>
            <a:ext cx="7653701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30C1E-7D9B-724D-A97C-629BB5F4F5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92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A7FBCA-0170-A045-A7B9-C21077D8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14022170" cy="10429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E127D-E475-0447-ABE5-C831EB30D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000" y="2412000"/>
            <a:ext cx="14022170" cy="477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DA5F-71C7-C24D-A60E-69D381002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4000" y="9360000"/>
            <a:ext cx="3657957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r>
              <a:rPr lang="en-IE"/>
              <a:t>06.11.19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6C108-9FF4-4247-BF63-31A399B9D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21957" y="9360000"/>
            <a:ext cx="5486936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FD07C-4D6A-8244-A552-36C15D64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08893" y="9360000"/>
            <a:ext cx="2983207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fld id="{78BCC47E-4B7D-1647-9F80-3037E352F9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0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63" r:id="rId5"/>
    <p:sldLayoutId id="2147483657" r:id="rId6"/>
    <p:sldLayoutId id="2147483659" r:id="rId7"/>
    <p:sldLayoutId id="2147483660" r:id="rId8"/>
    <p:sldLayoutId id="2147483661" r:id="rId9"/>
    <p:sldLayoutId id="2147483654" r:id="rId10"/>
    <p:sldLayoutId id="2147483655" r:id="rId11"/>
    <p:sldLayoutId id="2147483658" r:id="rId12"/>
  </p:sldLayoutIdLst>
  <p:hf sldNum="0" hdr="0" ftr="0"/>
  <p:txStyles>
    <p:titleStyle>
      <a:lvl1pPr algn="l" defTabSz="1219342" rtl="0" eaLnBrk="1" latinLnBrk="0" hangingPunct="1">
        <a:lnSpc>
          <a:spcPct val="90000"/>
        </a:lnSpc>
        <a:spcBef>
          <a:spcPct val="0"/>
        </a:spcBef>
        <a:buNone/>
        <a:defRPr sz="4500" b="0" kern="1200">
          <a:solidFill>
            <a:srgbClr val="005336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304835" indent="-304835" algn="l" defTabSz="1219342" rtl="0" eaLnBrk="1" latinLnBrk="0" hangingPunct="1">
        <a:lnSpc>
          <a:spcPct val="90000"/>
        </a:lnSpc>
        <a:spcBef>
          <a:spcPts val="1334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1pPr>
      <a:lvl2pPr marL="914506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2pPr>
      <a:lvl3pPr marL="1524178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3pPr>
      <a:lvl4pPr marL="2133849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4pPr>
      <a:lvl5pPr marL="2743520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5pPr>
      <a:lvl6pPr marL="3353191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862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534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205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71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342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14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685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356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02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69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370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7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CB0A-7993-BA4C-8272-98FAE8DB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076" y="539912"/>
            <a:ext cx="11108381" cy="1727187"/>
          </a:xfrm>
        </p:spPr>
        <p:txBody>
          <a:bodyPr>
            <a:no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CS6143 – Artificial Intelligence and Machine Learning Project 2023/2024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Zero-shot Recommendation System using open-source LLMs for</a:t>
            </a:r>
            <a:r>
              <a:rPr lang="en-US" sz="4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b="1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Airline Industry and Optimization techniques in Retrieval</a:t>
            </a:r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b="1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Augmented Generation (RAG)</a:t>
            </a:r>
            <a:b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Sajin Mohamed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Pallikkathodi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Erathali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MSc. Artificial Intelligence and Machine Learning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 ID : 23037601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sz="4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921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05"/>
    </mc:Choice>
    <mc:Fallback xmlns="">
      <p:transition spd="slow" advTm="2330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Retrieval Augmented Generation (RAG)</a:t>
            </a:r>
          </a:p>
        </p:txBody>
      </p:sp>
      <p:pic>
        <p:nvPicPr>
          <p:cNvPr id="2" name="Picture 1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4EFD3579-F105-EFFC-5D9D-F709F1038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03" y="1745475"/>
            <a:ext cx="12368889" cy="6735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E52A8-BCED-CE0F-30A0-EBB6E4126A26}"/>
              </a:ext>
            </a:extLst>
          </p:cNvPr>
          <p:cNvSpPr txBox="1"/>
          <p:nvPr/>
        </p:nvSpPr>
        <p:spPr>
          <a:xfrm>
            <a:off x="1188720" y="8598430"/>
            <a:ext cx="11137392" cy="103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RAG Pipeline showing the different steps in the retrieval augmented generation and the way the result is returned to the user provided a query from the user is consumed by the system [source: </a:t>
            </a:r>
            <a:r>
              <a:rPr lang="en-GB" sz="1800" i="1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800" i="1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Özker</a:t>
            </a:r>
            <a:r>
              <a:rPr lang="en-GB" sz="1800" i="1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2024)</a:t>
            </a:r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681"/>
    </mc:Choice>
    <mc:Fallback xmlns="">
      <p:transition spd="slow" advTm="6068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337469"/>
            <a:ext cx="14022170" cy="1042950"/>
          </a:xfrm>
        </p:spPr>
        <p:txBody>
          <a:bodyPr/>
          <a:lstStyle/>
          <a:p>
            <a:r>
              <a:rPr lang="en-US" dirty="0"/>
              <a:t>RAG Optimization – Fine-tuned Embeddings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7F06B-C32E-0B38-4D35-983863E5255A}"/>
              </a:ext>
            </a:extLst>
          </p:cNvPr>
          <p:cNvSpPr txBox="1"/>
          <p:nvPr/>
        </p:nvSpPr>
        <p:spPr>
          <a:xfrm>
            <a:off x="201487" y="4904186"/>
            <a:ext cx="5910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Plotting “Who is Sherlock Holmes?” vector embedding </a:t>
            </a:r>
          </a:p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Train Data with Sentence-transformers/all-MiniLM-L6-v2 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4CF0310E-4015-9FBD-A2F2-FC32E70387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061" y="1170431"/>
            <a:ext cx="5111632" cy="40569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821051-96E8-BB85-99D8-C4EC3FF0AEEB}"/>
              </a:ext>
            </a:extLst>
          </p:cNvPr>
          <p:cNvSpPr txBox="1"/>
          <p:nvPr/>
        </p:nvSpPr>
        <p:spPr>
          <a:xfrm>
            <a:off x="7479552" y="4967210"/>
            <a:ext cx="793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vector embeddings for the fine-tuned BAAI/bge-small-en-v1.5 model, depicting </a:t>
            </a:r>
          </a:p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question "Who is Sherlock Holmes?" on a 2-dimensional plane.</a:t>
            </a:r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FB00B0A5-2847-A799-47F8-D31EED79FF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44" y="5810336"/>
            <a:ext cx="5751354" cy="36874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249326-E5B5-787F-55AE-6B3F6A8ACE2C}"/>
              </a:ext>
            </a:extLst>
          </p:cNvPr>
          <p:cNvSpPr txBox="1"/>
          <p:nvPr/>
        </p:nvSpPr>
        <p:spPr>
          <a:xfrm>
            <a:off x="4227838" y="9497778"/>
            <a:ext cx="668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pictorial representation of the vectors represented on </a:t>
            </a:r>
            <a:b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2-dimensional plane for the fine-tuned int/float/multilingual-E5-small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/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A80D4A10-4A44-43DA-2057-AF11F41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40" y="1237750"/>
            <a:ext cx="4406274" cy="35122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EA136C-758E-E031-A968-AE491DBE0DC0}"/>
              </a:ext>
            </a:extLst>
          </p:cNvPr>
          <p:cNvSpPr txBox="1"/>
          <p:nvPr/>
        </p:nvSpPr>
        <p:spPr>
          <a:xfrm>
            <a:off x="201487" y="6396968"/>
            <a:ext cx="4660250" cy="1876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Sentence-transformers/all-MiniLM-L6-v2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BAAI/bge-small-en-v1.5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Int/float/multilingual-E5-small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8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58"/>
    </mc:Choice>
    <mc:Fallback xmlns="">
      <p:transition spd="slow" advTm="4235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RAG Optimization – Cross-encoder Re-ranking with Multi-Query Expansion</a:t>
            </a:r>
          </a:p>
        </p:txBody>
      </p:sp>
      <p:pic>
        <p:nvPicPr>
          <p:cNvPr id="2" name="Picture 1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ED25F5EF-915B-C552-FB4C-E786411A9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" y="2492515"/>
            <a:ext cx="10002679" cy="5173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9113DB-D7BA-174E-89D3-8C76A602D0DA}"/>
              </a:ext>
            </a:extLst>
          </p:cNvPr>
          <p:cNvSpPr txBox="1"/>
          <p:nvPr/>
        </p:nvSpPr>
        <p:spPr>
          <a:xfrm>
            <a:off x="804672" y="7845552"/>
            <a:ext cx="8768041" cy="1030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Illustration of how bi-encoders and cross-encoders work together to improve result retrieval </a:t>
            </a:r>
          </a:p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[source: </a:t>
            </a:r>
            <a:r>
              <a:rPr lang="en-GB" sz="1800" i="1" dirty="0" err="1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Osanseviero</a:t>
            </a:r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O., 2023].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EBDA3-18EF-0AE9-91A6-6867CDA16C15}"/>
              </a:ext>
            </a:extLst>
          </p:cNvPr>
          <p:cNvSpPr txBox="1"/>
          <p:nvPr/>
        </p:nvSpPr>
        <p:spPr>
          <a:xfrm>
            <a:off x="11978641" y="2858283"/>
            <a:ext cx="3931919" cy="380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“You are an AI language model assistant. Your task is to generate five different versions of the given user question to retrieve relevant documents from a vector database. By generating multiple perspectives on the user question, your goal is to help the user overcome some of the limitations of the distance-based similarity search. Provide these alternative questions separated by newlines. Only provide the query, no numbering. Original question: {question}”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61522-EF2D-FACA-6461-765D4A05CBF6}"/>
              </a:ext>
            </a:extLst>
          </p:cNvPr>
          <p:cNvSpPr txBox="1"/>
          <p:nvPr/>
        </p:nvSpPr>
        <p:spPr>
          <a:xfrm>
            <a:off x="11814914" y="2191218"/>
            <a:ext cx="4259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 For LLM Llama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384C23-2205-F954-3894-986A777142B9}"/>
              </a:ext>
            </a:extLst>
          </p:cNvPr>
          <p:cNvSpPr/>
          <p:nvPr/>
        </p:nvSpPr>
        <p:spPr>
          <a:xfrm>
            <a:off x="11978641" y="8010144"/>
            <a:ext cx="4278947" cy="1975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8E067B-6B27-E022-2437-1D9B0B9023C8}"/>
              </a:ext>
            </a:extLst>
          </p:cNvPr>
          <p:cNvSpPr txBox="1"/>
          <p:nvPr/>
        </p:nvSpPr>
        <p:spPr>
          <a:xfrm>
            <a:off x="9912096" y="6946373"/>
            <a:ext cx="6345492" cy="316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output of the LLM for a question like “Who is Sherlock Holmes?” would be 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“Who was the famous detective created by Arthur Conan Doyle?"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"Can you find information about the character Sherlock Holmes from the stories of Sir Arthur Conan Doyle?"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"Identify the protagonist of the Arthur Conan Doyle's detective stories."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"Provide details on the character known as Sherlock Holmes in the works of Sir Arthur Conan Doyle."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"Describe the main character in the detective series written by Sir Arthur Conan Doyle, focusing on his name."</a:t>
            </a:r>
          </a:p>
        </p:txBody>
      </p:sp>
    </p:spTree>
    <p:extLst>
      <p:ext uri="{BB962C8B-B14F-4D97-AF65-F5344CB8AC3E}">
        <p14:creationId xmlns:p14="http://schemas.microsoft.com/office/powerpoint/2010/main" val="321059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10"/>
    </mc:Choice>
    <mc:Fallback xmlns="">
      <p:transition spd="slow" advTm="2821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122663"/>
            <a:ext cx="14022170" cy="1042950"/>
          </a:xfrm>
        </p:spPr>
        <p:txBody>
          <a:bodyPr/>
          <a:lstStyle/>
          <a:p>
            <a:r>
              <a:rPr lang="en-US" dirty="0"/>
              <a:t>RAG Optimization - Token Optimization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B2AC2-E8D1-3B28-0C25-B894D0A8C57A}"/>
              </a:ext>
            </a:extLst>
          </p:cNvPr>
          <p:cNvSpPr txBox="1"/>
          <p:nvPr/>
        </p:nvSpPr>
        <p:spPr>
          <a:xfrm>
            <a:off x="1152143" y="2522888"/>
            <a:ext cx="60533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Byte-Pair Encoding (BPE)</a:t>
            </a:r>
          </a:p>
          <a:p>
            <a:pPr marL="514350" indent="-514350">
              <a:buAutoNum type="arabicPeriod"/>
            </a:pPr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b="1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Wordpiece</a:t>
            </a:r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b="1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Sentencepiece</a:t>
            </a:r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Latent Semantic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A4BB65-314C-715C-49FA-BB477F68D8E9}"/>
              </a:ext>
            </a:extLst>
          </p:cNvPr>
          <p:cNvSpPr txBox="1"/>
          <p:nvPr/>
        </p:nvSpPr>
        <p:spPr>
          <a:xfrm>
            <a:off x="7900416" y="1645920"/>
            <a:ext cx="272832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4C6B7F-D6EF-E1EA-7D54-29927CEFAF5C}"/>
              </a:ext>
            </a:extLst>
          </p:cNvPr>
          <p:cNvSpPr txBox="1"/>
          <p:nvPr/>
        </p:nvSpPr>
        <p:spPr>
          <a:xfrm>
            <a:off x="7608388" y="6530025"/>
            <a:ext cx="7881548" cy="90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68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93"/>
    </mc:Choice>
    <mc:Fallback xmlns="">
      <p:transition spd="slow" advTm="4039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6BCF-4DCB-0650-662D-57CE08B3E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838698"/>
            <a:ext cx="14022170" cy="1042950"/>
          </a:xfrm>
        </p:spPr>
        <p:txBody>
          <a:bodyPr/>
          <a:lstStyle/>
          <a:p>
            <a:r>
              <a:rPr lang="en-US" dirty="0"/>
              <a:t>RAGAS and NDCG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A473A-2DB2-79B3-AAE2-00894D2FDC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0" y="1879631"/>
            <a:ext cx="14529588" cy="7035197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ROUGE and BLEU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While effective for n-gram similarity in tasks like translation and summarization, ROUGE and BLEU may not fully capture the relevance and accuracy needed for evaluating complex tasks like Retrieval-Augmented Generation (RAG) </a:t>
            </a:r>
          </a:p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RAGAS Metrics Overview (Es et al., 2023; 'Metrics | Ragas', 2024):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Faithfulness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 Relevance</a:t>
            </a:r>
            <a:endParaRPr lang="en-US" sz="28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Precision</a:t>
            </a:r>
            <a:endParaRPr lang="en-US" sz="28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Recall</a:t>
            </a:r>
          </a:p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Discounted Cumulative Gain (NDCG)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091CB-E084-6A08-D283-E9657582AFC4}"/>
              </a:ext>
            </a:extLst>
          </p:cNvPr>
          <p:cNvSpPr txBox="1"/>
          <p:nvPr/>
        </p:nvSpPr>
        <p:spPr>
          <a:xfrm>
            <a:off x="3291840" y="1243584"/>
            <a:ext cx="184731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A table with text on it&#10;&#10;Description automatically generated">
            <a:extLst>
              <a:ext uri="{FF2B5EF4-FFF2-40B4-BE49-F238E27FC236}">
                <a16:creationId xmlns:a16="http://schemas.microsoft.com/office/drawing/2014/main" id="{7F1FC1CA-5D1E-8CF6-6DF1-7FDD4A6E3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225" y="4134915"/>
            <a:ext cx="7127412" cy="461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93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Future Investigation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Investigate elitism by changing the value of elite size and hall of fame size.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Vary grammatical representation, </a:t>
            </a:r>
          </a:p>
          <a:p>
            <a:endParaRPr lang="en-US" sz="3200" dirty="0">
              <a:latin typeface="Helvetica Neue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Explore strongly typed GP for potential improvements.</a:t>
            </a:r>
          </a:p>
          <a:p>
            <a:pPr marL="1066871" lvl="1" indent="-457200"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23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73"/>
    </mc:Choice>
    <mc:Fallback xmlns="">
      <p:transition spd="slow" advTm="2617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LLM instead of Traditional ML?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KG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Llama 2 and Mistral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Llama 3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RAGAS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Token Optimization ? Context Length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Cross-encoder re-ranking ?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Recursive chunking ?</a:t>
            </a:r>
          </a:p>
        </p:txBody>
      </p:sp>
    </p:spTree>
    <p:extLst>
      <p:ext uri="{BB962C8B-B14F-4D97-AF65-F5344CB8AC3E}">
        <p14:creationId xmlns:p14="http://schemas.microsoft.com/office/powerpoint/2010/main" val="149290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05"/>
    </mc:Choice>
    <mc:Fallback xmlns="">
      <p:transition spd="slow" advTm="6250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4918-DD1F-054C-A4FB-2EAF57D39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481" y="5079206"/>
            <a:ext cx="12753790" cy="1808233"/>
          </a:xfrm>
        </p:spPr>
        <p:txBody>
          <a:bodyPr>
            <a:noAutofit/>
          </a:bodyPr>
          <a:lstStyle/>
          <a:p>
            <a:br>
              <a:rPr lang="en-IE" sz="3200" dirty="0"/>
            </a:br>
            <a:r>
              <a:rPr lang="en-IE" sz="3200" dirty="0">
                <a:solidFill>
                  <a:schemeClr val="bg1"/>
                </a:solidFill>
              </a:rPr>
              <a:t>Thank you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867D83-89DC-4DE0-ADF2-66E83AE5E583}"/>
              </a:ext>
            </a:extLst>
          </p:cNvPr>
          <p:cNvSpPr txBox="1">
            <a:spLocks/>
          </p:cNvSpPr>
          <p:nvPr/>
        </p:nvSpPr>
        <p:spPr>
          <a:xfrm>
            <a:off x="12901967" y="4134673"/>
            <a:ext cx="2956342" cy="430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2193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b="1" kern="1200">
                <a:solidFill>
                  <a:srgbClr val="00A956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ul.ie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7021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3" y="1757716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 Dissatisfaction: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Airline issues like cancellations, delays, or seating problems often lead to dissatisfaction. Airlines typically offer coupons, but this one-size-fits-all approach may not satisfy everyone.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of Negative Reviews: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Dissatisfied passengers often voice their frustrations on platforms like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TrustPilot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potentially damaging the airline's reputation.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Leveraging Sentiment Analysis: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By analyzing these reviews, we can gauge passenger frustration and recommend tailored solutions to enhance customer loyalty.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RAG with Knowledge Graphs: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Investigate the improvement in Zero-shot recommender when integrated with Knowledge Graphs (KG).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 Optimization: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Explore non-traditional optimization methods (fine-tuning embeddings, multi-query retrievals, cross-encoder re-ranking, token optimization) as alternatives to expensive fine-tuning of large language models (LLMs).</a:t>
            </a:r>
          </a:p>
        </p:txBody>
      </p:sp>
    </p:spTree>
    <p:extLst>
      <p:ext uri="{BB962C8B-B14F-4D97-AF65-F5344CB8AC3E}">
        <p14:creationId xmlns:p14="http://schemas.microsoft.com/office/powerpoint/2010/main" val="329993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88"/>
    </mc:Choice>
    <mc:Fallback xmlns="">
      <p:transition spd="slow" advTm="5368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Suitability: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Which large language model,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Mistral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or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Llama2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 best suited for zero-shot recommendation in the airline industry, focusing on alternatives based on travel history and customer ratings?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 Impact: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How much improvement in recommendation accuracy (e.g., precision, recall) can be achieved by integrating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Graphs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into the architecture?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 Optimization: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What are the most effective methods to enhance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Retrieval-Augmented Generation (RAG)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such as fine-tuning embeddings, multi-query expansion, document re-ranking, and token optimization?</a:t>
            </a:r>
          </a:p>
        </p:txBody>
      </p:sp>
    </p:spTree>
    <p:extLst>
      <p:ext uri="{BB962C8B-B14F-4D97-AF65-F5344CB8AC3E}">
        <p14:creationId xmlns:p14="http://schemas.microsoft.com/office/powerpoint/2010/main" val="20975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46"/>
    </mc:Choice>
    <mc:Fallback xmlns="">
      <p:transition spd="slow" advTm="2014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Dataset for Zero-shot recommender with KG and Without KG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extracted dataset from Kaggle is modified for creating the Zero-shot recommender to include the following: </a:t>
            </a: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ooking_ID</a:t>
            </a: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booking Id of the passenger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Passenger_Name</a:t>
            </a: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name of the passenger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Review – The review obtained from the Kaggle Dataset concerning both positive and negative reviews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Membership_level</a:t>
            </a: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membership level of the passenger, here 4 membership levels are considered namely, Bronze, Silver, Gold, Platinum, where priority is given in order.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Rating – The rating provided by the passenger for the journey undertaken.</a:t>
            </a:r>
          </a:p>
          <a:p>
            <a:pPr lvl="1"/>
            <a:endParaRPr lang="en-US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user details are created by using Faker library to include data such as :</a:t>
            </a:r>
          </a:p>
          <a:p>
            <a:r>
              <a:rPr lang="en-US" sz="2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Booking_ID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Passenger_Name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Passenger_ID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Flight_Number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Departure_Airport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Arrival_Airport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	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Departure_Date_and_Time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Arrival_Date_and_Time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Seat_Number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Class,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Booking_Date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Contact_Information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Payment_Status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Price,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Loyalty_Program_Level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endParaRPr lang="en-US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25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58"/>
    </mc:Choice>
    <mc:Fallback xmlns="">
      <p:transition spd="slow" advTm="7465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15" y="415724"/>
            <a:ext cx="14022170" cy="1042950"/>
          </a:xfrm>
        </p:spPr>
        <p:txBody>
          <a:bodyPr/>
          <a:lstStyle/>
          <a:p>
            <a:r>
              <a:rPr lang="en-US" dirty="0"/>
              <a:t>Dataset for Zero-shot recommender with KG and Without KG</a:t>
            </a:r>
          </a:p>
        </p:txBody>
      </p:sp>
      <p:pic>
        <p:nvPicPr>
          <p:cNvPr id="2" name="Picture 1" descr="A graph with colorful bars&#10;&#10;Description automatically generated with medium confidence">
            <a:extLst>
              <a:ext uri="{FF2B5EF4-FFF2-40B4-BE49-F238E27FC236}">
                <a16:creationId xmlns:a16="http://schemas.microsoft.com/office/drawing/2014/main" id="{8B441F1A-D4EF-3787-51CD-39C93AF95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7" y="1586690"/>
            <a:ext cx="8072637" cy="4973352"/>
          </a:xfrm>
          <a:prstGeom prst="rect">
            <a:avLst/>
          </a:prstGeom>
        </p:spPr>
      </p:pic>
      <p:pic>
        <p:nvPicPr>
          <p:cNvPr id="5" name="Picture 4" descr="A pie chart with numbers and a percentage&#10;&#10;Description automatically generated">
            <a:extLst>
              <a:ext uri="{FF2B5EF4-FFF2-40B4-BE49-F238E27FC236}">
                <a16:creationId xmlns:a16="http://schemas.microsoft.com/office/drawing/2014/main" id="{EDD26B52-63D0-73F8-7D7B-714874B6A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576" y="928322"/>
            <a:ext cx="7275533" cy="4973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F1E8D4-66BA-3E58-95A8-0856A4552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653" y="5888736"/>
            <a:ext cx="8009029" cy="42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14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58"/>
    </mc:Choice>
    <mc:Fallback>
      <p:transition spd="slow" advTm="7465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Dataset for RAG Optimization and token optimization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3" y="2118115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scraped from Wikipedia using the Wikipedia-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category of articles such as:  </a:t>
            </a:r>
          </a:p>
          <a:p>
            <a:pPr lvl="1"/>
            <a:r>
              <a:rPr lang="en-US" sz="2500" dirty="0">
                <a:latin typeface="Helvetica Neue" panose="02000503000000020004" pitchFamily="2" charset="0"/>
              </a:rPr>
              <a:t>"</a:t>
            </a:r>
            <a:r>
              <a:rPr lang="en-US" sz="2500" dirty="0" err="1">
                <a:latin typeface="Helvetica Neue" panose="02000503000000020004" pitchFamily="2" charset="0"/>
              </a:rPr>
              <a:t>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Arthur_Conan_Doyle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A_Scandal_in_Bohemia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The_Adventures_of_Sherlock_Holmes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A_Study_in_Scarlet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The_Sign_of_the_Four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The_Memoirs_of_Sherlock_Holmes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The_Hound_of_the_Baskervilles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The_Return_of_Sherlock_Holmes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The_Valley_of_Fear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His_Last_Bow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The_Case-Book_of_Sherlock_Holmes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Canon_of_Sherlock_Holmes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Dr._Watson</a:t>
            </a:r>
            <a:r>
              <a:rPr lang="en-US" sz="2500" dirty="0">
                <a:latin typeface="Helvetica Neue" panose="02000503000000020004" pitchFamily="2" charset="0"/>
              </a:rPr>
              <a:t>", "221B_Baker_Street", "</a:t>
            </a:r>
            <a:r>
              <a:rPr lang="en-US" sz="2500" dirty="0" err="1">
                <a:latin typeface="Helvetica Neue" panose="02000503000000020004" pitchFamily="2" charset="0"/>
              </a:rPr>
              <a:t>Mrs._Hudson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Professor_Moriarty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The_Strand_Magazine</a:t>
            </a:r>
            <a:r>
              <a:rPr lang="en-US" sz="2500" dirty="0">
                <a:latin typeface="Helvetica Neue" panose="02000503000000020004" pitchFamily="2" charset="0"/>
              </a:rPr>
              <a:t>".</a:t>
            </a:r>
          </a:p>
          <a:p>
            <a:pPr lvl="1"/>
            <a:endParaRPr lang="en-US" sz="2500" dirty="0">
              <a:latin typeface="Helvetica Neue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was done in an attempt to understand how the fine-tuned embedding models investigated in the study would embed seemingly related data from different sources.</a:t>
            </a:r>
          </a:p>
        </p:txBody>
      </p:sp>
    </p:spTree>
    <p:extLst>
      <p:ext uri="{BB962C8B-B14F-4D97-AF65-F5344CB8AC3E}">
        <p14:creationId xmlns:p14="http://schemas.microsoft.com/office/powerpoint/2010/main" val="206242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46"/>
    </mc:Choice>
    <mc:Fallback xmlns="">
      <p:transition spd="slow" advTm="5394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24" y="777793"/>
            <a:ext cx="14022170" cy="1042950"/>
          </a:xfrm>
        </p:spPr>
        <p:txBody>
          <a:bodyPr anchor="t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E130808-3AC8-A72D-91BD-81A1BFB01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319" y="1954800"/>
            <a:ext cx="6909475" cy="1784443"/>
          </a:xfrm>
        </p:spPr>
        <p:txBody>
          <a:bodyPr/>
          <a:lstStyle/>
          <a:p>
            <a:r>
              <a:rPr lang="en-US" u="sng" dirty="0"/>
              <a:t>Simple Recommender System</a:t>
            </a:r>
          </a:p>
        </p:txBody>
      </p:sp>
      <p:pic>
        <p:nvPicPr>
          <p:cNvPr id="2" name="Content Placeholder 1" descr="A diagram of a data flow&#10;&#10;Description automatically generated">
            <a:extLst>
              <a:ext uri="{FF2B5EF4-FFF2-40B4-BE49-F238E27FC236}">
                <a16:creationId xmlns:a16="http://schemas.microsoft.com/office/drawing/2014/main" id="{269B03A0-1971-CA83-AC90-7A37435B0FE4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rcRect t="6578" r="2" b="2"/>
          <a:stretch/>
        </p:blipFill>
        <p:spPr>
          <a:xfrm>
            <a:off x="1888128" y="2543319"/>
            <a:ext cx="10492848" cy="6837301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DF649A-6AD0-B5F1-1039-2B6B879122F3}"/>
              </a:ext>
            </a:extLst>
          </p:cNvPr>
          <p:cNvSpPr txBox="1"/>
          <p:nvPr/>
        </p:nvSpPr>
        <p:spPr>
          <a:xfrm>
            <a:off x="4512732" y="9423290"/>
            <a:ext cx="5506507" cy="753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Architecture of a simple recommender system using LLM.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6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45"/>
    </mc:Choice>
    <mc:Fallback xmlns="">
      <p:transition spd="slow" advTm="2544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Recommender System with KG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E009E86-9CA7-5190-F6FD-D585E76DE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03" y="2153830"/>
            <a:ext cx="11430000" cy="7503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0F7B85-81D5-931B-DD56-A244DCA211D4}"/>
              </a:ext>
            </a:extLst>
          </p:cNvPr>
          <p:cNvSpPr txBox="1"/>
          <p:nvPr/>
        </p:nvSpPr>
        <p:spPr>
          <a:xfrm>
            <a:off x="1352677" y="1707554"/>
            <a:ext cx="293170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u="sng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Recomender</a:t>
            </a:r>
            <a:r>
              <a:rPr lang="en-US" sz="2300" b="1" u="sng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KG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B1F219-26D9-B8A2-B09A-9BBCDD2A7A51}"/>
              </a:ext>
            </a:extLst>
          </p:cNvPr>
          <p:cNvSpPr txBox="1"/>
          <p:nvPr/>
        </p:nvSpPr>
        <p:spPr>
          <a:xfrm>
            <a:off x="4514545" y="9715351"/>
            <a:ext cx="435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Recommender with Knowledge Graph (KG).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B18B2B-9DDA-2E33-CBA0-127D8FE30E54}"/>
              </a:ext>
            </a:extLst>
          </p:cNvPr>
          <p:cNvSpPr txBox="1"/>
          <p:nvPr/>
        </p:nvSpPr>
        <p:spPr>
          <a:xfrm>
            <a:off x="12027303" y="3373187"/>
            <a:ext cx="4230285" cy="4631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 the data from the CSV that contains all the fields described in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Split the data into smaller chunks for efficient memory management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Embed the data obtained using a Sentence Transformer (sentence-transformers/all-MiniLM-L6-v2) and store the result in the Graph Database (Neo4J)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436670-40E6-3E0D-9124-C7002F1E753E}"/>
              </a:ext>
            </a:extLst>
          </p:cNvPr>
          <p:cNvSpPr txBox="1"/>
          <p:nvPr/>
        </p:nvSpPr>
        <p:spPr>
          <a:xfrm>
            <a:off x="13061841" y="2726626"/>
            <a:ext cx="223009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u="sng" dirty="0">
                <a:solidFill>
                  <a:srgbClr val="005336"/>
                </a:solidFill>
                <a:latin typeface="Helvetica" pitchFamily="2" charset="0"/>
              </a:rPr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866542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14022170" cy="1042950"/>
          </a:xfrm>
        </p:spPr>
        <p:txBody>
          <a:bodyPr anchor="ctr">
            <a:normAutofit/>
          </a:bodyPr>
          <a:lstStyle/>
          <a:p>
            <a:r>
              <a:rPr lang="en-US" dirty="0"/>
              <a:t>Resultant KG</a:t>
            </a:r>
          </a:p>
        </p:txBody>
      </p:sp>
      <p:pic>
        <p:nvPicPr>
          <p:cNvPr id="2" name="Picture 1" descr="A network of colorful dots&#10;&#10;Description automatically generated">
            <a:extLst>
              <a:ext uri="{FF2B5EF4-FFF2-40B4-BE49-F238E27FC236}">
                <a16:creationId xmlns:a16="http://schemas.microsoft.com/office/drawing/2014/main" id="{F9A58EE3-8C52-E026-BBA3-14BCAA969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0" y="2393908"/>
            <a:ext cx="8677433" cy="4772588"/>
          </a:xfrm>
          <a:prstGeom prst="rect">
            <a:avLst/>
          </a:prstGeom>
          <a:noFill/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00E38CC-7EA8-B335-5D10-7E82A754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4000" y="9360000"/>
            <a:ext cx="3657957" cy="54084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IE"/>
              <a:t>06.11.19</a:t>
            </a:r>
            <a:endParaRPr lang="en-US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C6EC1FA7-1F0C-5FEC-7C45-E4A519DAAF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200" y="2356465"/>
            <a:ext cx="6515481" cy="4772588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F2B604-3399-168E-6407-540B2A26BAD6}"/>
              </a:ext>
            </a:extLst>
          </p:cNvPr>
          <p:cNvSpPr txBox="1"/>
          <p:nvPr/>
        </p:nvSpPr>
        <p:spPr>
          <a:xfrm>
            <a:off x="473210" y="7293455"/>
            <a:ext cx="5739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371600" marR="0" algn="just">
              <a:spcBef>
                <a:spcPts val="0"/>
              </a:spcBef>
              <a:spcAft>
                <a:spcPts val="1000"/>
              </a:spcAft>
            </a:pPr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sub-section of the Knowledge Graph (KG).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663E1-62CD-D26E-A6B7-F93852A1BB0A}"/>
              </a:ext>
            </a:extLst>
          </p:cNvPr>
          <p:cNvSpPr txBox="1"/>
          <p:nvPr/>
        </p:nvSpPr>
        <p:spPr>
          <a:xfrm>
            <a:off x="9358773" y="7245777"/>
            <a:ext cx="6425605" cy="753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 Enlarged view of the relationships between the nodes in the KG.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7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66"/>
    </mc:Choice>
    <mc:Fallback xmlns="">
      <p:transition spd="slow" advTm="33066"/>
    </mc:Fallback>
  </mc:AlternateContent>
</p:sld>
</file>

<file path=ppt/theme/theme1.xml><?xml version="1.0" encoding="utf-8"?>
<a:theme xmlns:a="http://schemas.openxmlformats.org/drawingml/2006/main" name="Office Theme">
  <a:themeElements>
    <a:clrScheme name="UL">
      <a:dk1>
        <a:srgbClr val="171616"/>
      </a:dk1>
      <a:lt1>
        <a:sysClr val="window" lastClr="FFFFFF"/>
      </a:lt1>
      <a:dk2>
        <a:srgbClr val="7F7F7F"/>
      </a:dk2>
      <a:lt2>
        <a:srgbClr val="E7E6E6"/>
      </a:lt2>
      <a:accent1>
        <a:srgbClr val="00B140"/>
      </a:accent1>
      <a:accent2>
        <a:srgbClr val="034638"/>
      </a:accent2>
      <a:accent3>
        <a:srgbClr val="00A3E0"/>
      </a:accent3>
      <a:accent4>
        <a:srgbClr val="FFC72C"/>
      </a:accent4>
      <a:accent5>
        <a:srgbClr val="E31C79"/>
      </a:accent5>
      <a:accent6>
        <a:srgbClr val="D45D00"/>
      </a:accent6>
      <a:hlink>
        <a:srgbClr val="00A3E0"/>
      </a:hlink>
      <a:folHlink>
        <a:srgbClr val="6F26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961_RD_UL_PPT_V1" id="{B1DF1E9F-A915-334F-8576-F19A781521BD}" vid="{D2420B80-F699-684B-A18E-0344655F8F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F37A4E611AA24DB4FAF81430362EDA" ma:contentTypeVersion="18" ma:contentTypeDescription="Create a new document." ma:contentTypeScope="" ma:versionID="a88c13083bc560a30c6dc9b9bcadc9e5">
  <xsd:schema xmlns:xsd="http://www.w3.org/2001/XMLSchema" xmlns:xs="http://www.w3.org/2001/XMLSchema" xmlns:p="http://schemas.microsoft.com/office/2006/metadata/properties" xmlns:ns3="43023927-f72a-40d9-82ec-f3f2d80d180b" xmlns:ns4="bda90d89-8edc-45c0-9231-e7d028992c4b" targetNamespace="http://schemas.microsoft.com/office/2006/metadata/properties" ma:root="true" ma:fieldsID="0af39b7214d3bf6bcf5e8b8f1bcda76d" ns3:_="" ns4:_="">
    <xsd:import namespace="43023927-f72a-40d9-82ec-f3f2d80d180b"/>
    <xsd:import namespace="bda90d89-8edc-45c0-9231-e7d028992c4b"/>
    <xsd:element name="properties">
      <xsd:complexType>
        <xsd:sequence>
          <xsd:element name="documentManagement">
            <xsd:complexType>
              <xsd:all>
                <xsd:element ref="ns3:MigrationWizId" minOccurs="0"/>
                <xsd:element ref="ns3:MigrationWizIdPermissions" minOccurs="0"/>
                <xsd:element ref="ns3:MigrationWizIdPermissionLevels" minOccurs="0"/>
                <xsd:element ref="ns3:MigrationWizIdDocumentLibraryPermissions" minOccurs="0"/>
                <xsd:element ref="ns3:MigrationWizIdSecurityGroup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023927-f72a-40d9-82ec-f3f2d80d180b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PermissionLevels" ma:index="10" nillable="true" ma:displayName="MigrationWizIdPermissionLevels" ma:internalName="MigrationWizIdPermissionLevels">
      <xsd:simpleType>
        <xsd:restriction base="dms:Text"/>
      </xsd:simpleType>
    </xsd:element>
    <xsd:element name="MigrationWizIdDocumentLibraryPermissions" ma:index="11" nillable="true" ma:displayName="MigrationWizIdDocumentLibraryPermissions" ma:internalName="MigrationWizIdDocumentLibraryPermissions">
      <xsd:simpleType>
        <xsd:restriction base="dms:Text"/>
      </xsd:simpleType>
    </xsd:element>
    <xsd:element name="MigrationWizIdSecurityGroups" ma:index="12" nillable="true" ma:displayName="MigrationWizIdSecurityGroups" ma:internalName="MigrationWizIdSecurityGroups">
      <xsd:simpleType>
        <xsd:restriction base="dms:Text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a90d89-8edc-45c0-9231-e7d028992c4b" elementFormDefault="qualified">
    <xsd:import namespace="http://schemas.microsoft.com/office/2006/documentManagement/types"/>
    <xsd:import namespace="http://schemas.microsoft.com/office/infopath/2007/PartnerControls"/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grationWizIdPermissionLevels xmlns="43023927-f72a-40d9-82ec-f3f2d80d180b" xsi:nil="true"/>
    <MigrationWizIdDocumentLibraryPermissions xmlns="43023927-f72a-40d9-82ec-f3f2d80d180b" xsi:nil="true"/>
    <MigrationWizIdSecurityGroups xmlns="43023927-f72a-40d9-82ec-f3f2d80d180b" xsi:nil="true"/>
    <MigrationWizIdPermissions xmlns="43023927-f72a-40d9-82ec-f3f2d80d180b" xsi:nil="true"/>
    <MigrationWizId xmlns="43023927-f72a-40d9-82ec-f3f2d80d180b" xsi:nil="true"/>
  </documentManagement>
</p:properties>
</file>

<file path=customXml/itemProps1.xml><?xml version="1.0" encoding="utf-8"?>
<ds:datastoreItem xmlns:ds="http://schemas.openxmlformats.org/officeDocument/2006/customXml" ds:itemID="{2AB807F5-7A8C-414D-8998-DDA8D20720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5DE2E9-9756-48E5-AC60-F14F867BB6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023927-f72a-40d9-82ec-f3f2d80d180b"/>
    <ds:schemaRef ds:uri="bda90d89-8edc-45c0-9231-e7d028992c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28A7C5-6A9C-406C-B622-923FA36131D3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43023927-f72a-40d9-82ec-f3f2d80d180b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bda90d89-8edc-45c0-9231-e7d028992c4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7974</TotalTime>
  <Words>1534</Words>
  <Application>Microsoft Macintosh PowerPoint</Application>
  <PresentationFormat>Custom</PresentationFormat>
  <Paragraphs>133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Georgia</vt:lpstr>
      <vt:lpstr>Helvetica</vt:lpstr>
      <vt:lpstr>Helvetica Neue</vt:lpstr>
      <vt:lpstr>Times New Roman</vt:lpstr>
      <vt:lpstr>Office Theme</vt:lpstr>
      <vt:lpstr>CS6143 – Artificial Intelligence and Machine Learning Project 2023/2024  Zero-shot Recommendation System using open-source LLMs for Airline Industry and Optimization techniques in Retrieval Augmented Generation (RAG)   Sajin Mohamed Pallikkathodi Erathali MSc. Artificial Intelligence and Machine Learning Student ID : 23037601 </vt:lpstr>
      <vt:lpstr>Motivation</vt:lpstr>
      <vt:lpstr>Research Questions</vt:lpstr>
      <vt:lpstr>Dataset for Zero-shot recommender with KG and Without KG</vt:lpstr>
      <vt:lpstr>Dataset for Zero-shot recommender with KG and Without KG</vt:lpstr>
      <vt:lpstr>Dataset for RAG Optimization and token optimization    </vt:lpstr>
      <vt:lpstr>Methodology</vt:lpstr>
      <vt:lpstr>Recommender System with KG</vt:lpstr>
      <vt:lpstr>Resultant KG</vt:lpstr>
      <vt:lpstr>Retrieval Augmented Generation (RAG)</vt:lpstr>
      <vt:lpstr>RAG Optimization – Fine-tuned Embeddings</vt:lpstr>
      <vt:lpstr>RAG Optimization – Cross-encoder Re-ranking with Multi-Query Expansion</vt:lpstr>
      <vt:lpstr>RAG Optimization - Token Optimization</vt:lpstr>
      <vt:lpstr>RAGAS and NDCG</vt:lpstr>
      <vt:lpstr>Future Investigation</vt:lpstr>
      <vt:lpstr>WHY?</vt:lpstr>
      <vt:lpstr>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Niamh.Browne</dc:creator>
  <cp:lastModifiedBy>ULStudent:SAJIN MOHAMED.PALLIKKATHODI ERATHALI</cp:lastModifiedBy>
  <cp:revision>71</cp:revision>
  <dcterms:created xsi:type="dcterms:W3CDTF">2020-02-03T12:20:39Z</dcterms:created>
  <dcterms:modified xsi:type="dcterms:W3CDTF">2024-08-21T16:18:07Z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0x010100A2F37A4E611AA24DB4FAF81430362EDA</vt:lpwstr>
  </property>
</Properties>
</file>